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handoutMasterIdLst>
    <p:handoutMasterId r:id="rId23"/>
  </p:handoutMasterIdLst>
  <p:sldIdLst>
    <p:sldId id="256" r:id="rId2"/>
    <p:sldId id="257" r:id="rId3"/>
    <p:sldId id="258" r:id="rId4"/>
    <p:sldId id="259" r:id="rId5"/>
    <p:sldId id="260" r:id="rId6"/>
    <p:sldId id="261" r:id="rId7"/>
    <p:sldId id="274" r:id="rId8"/>
    <p:sldId id="275" r:id="rId9"/>
    <p:sldId id="263" r:id="rId10"/>
    <p:sldId id="276" r:id="rId11"/>
    <p:sldId id="264" r:id="rId12"/>
    <p:sldId id="265" r:id="rId13"/>
    <p:sldId id="266" r:id="rId14"/>
    <p:sldId id="267" r:id="rId15"/>
    <p:sldId id="268" r:id="rId16"/>
    <p:sldId id="269" r:id="rId17"/>
    <p:sldId id="270" r:id="rId18"/>
    <p:sldId id="271" r:id="rId19"/>
    <p:sldId id="272" r:id="rId20"/>
    <p:sldId id="273"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94" autoAdjust="0"/>
    <p:restoredTop sz="94660"/>
  </p:normalViewPr>
  <p:slideViewPr>
    <p:cSldViewPr>
      <p:cViewPr varScale="1">
        <p:scale>
          <a:sx n="81" d="100"/>
          <a:sy n="81" d="100"/>
        </p:scale>
        <p:origin x="-1315"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1548540-34B5-45F4-89B2-FB69F5A4AB35}" type="datetimeFigureOut">
              <a:rPr lang="en-US"/>
              <a:pPr>
                <a:defRPr/>
              </a:pPr>
              <a:t>10/12/2011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FA19DAE-2612-41BB-84D5-42C9514F426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9AFE36B-F28A-4BA0-94D9-980728A0643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B23824-7753-4CCD-9B22-05B1B65D84F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B8C19B8-B88C-4D1C-9EF5-606FEAA667A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8AD5BC-C21F-479D-B442-D370B438E00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B7C5991-5461-4868-B8C4-777FBFFBAD4D}"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E86ABF-59C3-418E-A160-9732A098E8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2FE8E1-EBF7-40EB-847D-139FD9FE2CA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3D94CF-FA64-4D1B-BE33-FB87925BCAA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D98E482-4CE2-4BD4-A8CE-E4D31B72EB0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8DE12383-5686-4351-9B32-6334BD253A8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9BD3710D-DE29-4022-9EEF-81571210406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smtClean="0">
                <a:solidFill>
                  <a:schemeClr val="tx1">
                    <a:tint val="95000"/>
                  </a:schemeClr>
                </a:solidFill>
              </a:defRPr>
            </a:lvl1pPr>
            <a:extLst/>
          </a:lstStyle>
          <a:p>
            <a:pPr>
              <a:defRPr/>
            </a:pPr>
            <a:fld id="{510B1C99-153F-42A5-B127-7465901B60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6" r:id="rId1"/>
    <p:sldLayoutId id="2147483811" r:id="rId2"/>
    <p:sldLayoutId id="2147483817" r:id="rId3"/>
    <p:sldLayoutId id="2147483812" r:id="rId4"/>
    <p:sldLayoutId id="2147483813" r:id="rId5"/>
    <p:sldLayoutId id="2147483814" r:id="rId6"/>
    <p:sldLayoutId id="2147483818" r:id="rId7"/>
    <p:sldLayoutId id="2147483819" r:id="rId8"/>
    <p:sldLayoutId id="2147483820" r:id="rId9"/>
    <p:sldLayoutId id="2147483815" r:id="rId10"/>
    <p:sldLayoutId id="2147483821"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F0AD00"/>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8077200" cy="3657600"/>
          </a:xfrm>
        </p:spPr>
        <p:txBody>
          <a:bodyPr/>
          <a:lstStyle/>
          <a:p>
            <a:pPr algn="ctr" fontAlgn="auto">
              <a:spcAft>
                <a:spcPts val="0"/>
              </a:spcAft>
              <a:defRPr/>
            </a:pPr>
            <a:r>
              <a:rPr lang="en-US" sz="4000" dirty="0" smtClean="0">
                <a:solidFill>
                  <a:schemeClr val="accent1">
                    <a:satMod val="150000"/>
                  </a:schemeClr>
                </a:solidFill>
                <a:latin typeface="+mn-lt"/>
              </a:rPr>
              <a:t>Viewpoint Neutrality Training for UW System SUFAC Advisors</a:t>
            </a:r>
          </a:p>
        </p:txBody>
      </p:sp>
      <p:sp>
        <p:nvSpPr>
          <p:cNvPr id="3075" name="Text Box 4"/>
          <p:cNvSpPr txBox="1">
            <a:spLocks noChangeArrowheads="1"/>
          </p:cNvSpPr>
          <p:nvPr/>
        </p:nvSpPr>
        <p:spPr bwMode="auto">
          <a:xfrm>
            <a:off x="1371600" y="3124200"/>
            <a:ext cx="7086600" cy="2435225"/>
          </a:xfrm>
          <a:prstGeom prst="rect">
            <a:avLst/>
          </a:prstGeom>
          <a:noFill/>
          <a:ln w="9525">
            <a:noFill/>
            <a:miter lim="800000"/>
            <a:headEnd/>
            <a:tailEnd/>
          </a:ln>
        </p:spPr>
        <p:txBody>
          <a:bodyPr/>
          <a:lstStyle/>
          <a:p>
            <a:pPr algn="ctr">
              <a:defRPr/>
            </a:pPr>
            <a:endParaRPr lang="en-US" sz="2000" i="1" dirty="0">
              <a:latin typeface="+mn-lt"/>
            </a:endParaRPr>
          </a:p>
          <a:p>
            <a:pPr algn="ctr">
              <a:defRPr/>
            </a:pPr>
            <a:r>
              <a:rPr lang="en-US" sz="2000" i="1" dirty="0">
                <a:latin typeface="+mn-lt"/>
              </a:rPr>
              <a:t>UWM Office of Legal Affairs</a:t>
            </a:r>
          </a:p>
          <a:p>
            <a:pPr algn="ctr">
              <a:defRPr/>
            </a:pPr>
            <a:r>
              <a:rPr lang="en-US" sz="2000" dirty="0">
                <a:latin typeface="+mn-lt"/>
              </a:rPr>
              <a:t>	</a:t>
            </a:r>
          </a:p>
          <a:p>
            <a:pPr algn="ctr">
              <a:defRPr/>
            </a:pPr>
            <a:endParaRPr lang="en-US" sz="2000" dirty="0">
              <a:latin typeface="+mn-lt"/>
            </a:endParaRPr>
          </a:p>
          <a:p>
            <a:pPr algn="ctr">
              <a:defRPr/>
            </a:pPr>
            <a:r>
              <a:rPr lang="en-US" sz="2000" i="1" dirty="0">
                <a:latin typeface="+mn-lt"/>
              </a:rPr>
              <a:t>Current as of August 2011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latin typeface="+mn-lt"/>
              </a:rPr>
              <a:t>Practical Applications - Continued</a:t>
            </a:r>
            <a:endParaRPr lang="en-US" dirty="0">
              <a:solidFill>
                <a:schemeClr val="accent1">
                  <a:satMod val="150000"/>
                </a:schemeClr>
              </a:solidFill>
              <a:latin typeface="+mn-lt"/>
            </a:endParaRPr>
          </a:p>
        </p:txBody>
      </p:sp>
      <p:sp>
        <p:nvSpPr>
          <p:cNvPr id="17411" name="Content Placeholder 2"/>
          <p:cNvSpPr>
            <a:spLocks noGrp="1"/>
          </p:cNvSpPr>
          <p:nvPr>
            <p:ph idx="1"/>
          </p:nvPr>
        </p:nvSpPr>
        <p:spPr/>
        <p:txBody>
          <a:bodyPr/>
          <a:lstStyle/>
          <a:p>
            <a:r>
              <a:rPr lang="en-US" sz="2000" dirty="0" smtClean="0"/>
              <a:t>Student Affairs staff’s role:</a:t>
            </a:r>
            <a:endParaRPr lang="en-US" dirty="0" smtClean="0"/>
          </a:p>
          <a:p>
            <a:pPr>
              <a:buFont typeface="Wingdings 2" pitchFamily="18" charset="2"/>
              <a:buNone/>
            </a:pPr>
            <a:endParaRPr lang="en-US" dirty="0" smtClean="0"/>
          </a:p>
          <a:p>
            <a:pPr lvl="1"/>
            <a:r>
              <a:rPr lang="en-US" sz="1800" dirty="0" smtClean="0"/>
              <a:t>If you sense there are viewpoint neutrality issues, talk to the students and ask questions. Make sure they can be fair.</a:t>
            </a:r>
            <a:br>
              <a:rPr lang="en-US" sz="1800" dirty="0" smtClean="0"/>
            </a:br>
            <a:endParaRPr lang="en-US" sz="1800" dirty="0" smtClean="0"/>
          </a:p>
          <a:p>
            <a:pPr lvl="1"/>
            <a:r>
              <a:rPr lang="en-US" sz="1800" dirty="0" smtClean="0"/>
              <a:t>Students should </a:t>
            </a:r>
            <a:r>
              <a:rPr lang="en-US" sz="1800" dirty="0" err="1" smtClean="0"/>
              <a:t>recuse</a:t>
            </a:r>
            <a:r>
              <a:rPr lang="en-US" sz="1800" dirty="0" smtClean="0"/>
              <a:t> themselves from part or all of the process if they cannot be fair.</a:t>
            </a:r>
            <a:br>
              <a:rPr lang="en-US" sz="1800" dirty="0" smtClean="0"/>
            </a:br>
            <a:endParaRPr lang="en-US" sz="1800" dirty="0" smtClean="0"/>
          </a:p>
          <a:p>
            <a:pPr lvl="1"/>
            <a:r>
              <a:rPr lang="en-US" sz="1800" dirty="0" smtClean="0"/>
              <a:t>Training is not intended to teach students how to be savvy about avoiding viewpoint neutrality rules. If they can’t provide their actual reasoning on the record, they should not be relying on the reasoning.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a:t>
            </a:r>
          </a:p>
        </p:txBody>
      </p:sp>
      <p:sp>
        <p:nvSpPr>
          <p:cNvPr id="18435" name="Rectangle 3"/>
          <p:cNvSpPr>
            <a:spLocks noGrp="1" noChangeArrowheads="1"/>
          </p:cNvSpPr>
          <p:nvPr>
            <p:ph idx="1"/>
          </p:nvPr>
        </p:nvSpPr>
        <p:spPr/>
        <p:txBody>
          <a:bodyPr/>
          <a:lstStyle/>
          <a:p>
            <a:pPr algn="just">
              <a:lnSpc>
                <a:spcPct val="90000"/>
              </a:lnSpc>
              <a:buFont typeface="Wingdings" pitchFamily="2" charset="2"/>
              <a:buNone/>
            </a:pPr>
            <a:endParaRPr lang="en-US" sz="2000" smtClean="0"/>
          </a:p>
          <a:p>
            <a:pPr algn="just">
              <a:lnSpc>
                <a:spcPct val="90000"/>
              </a:lnSpc>
              <a:buFont typeface="Wingdings" pitchFamily="2" charset="2"/>
              <a:buNone/>
            </a:pPr>
            <a:r>
              <a:rPr lang="en-US" sz="2000" smtClean="0"/>
              <a:t>1.	A new RSO applies for funding.  During deliberations, a student involved in the funding process says that he does not want to fund the organization because he does not know what the organization will really do with the money; it has no track record.  Is this permissible under viewpoint neutrality?</a:t>
            </a:r>
          </a:p>
          <a:p>
            <a:pPr algn="just">
              <a:lnSpc>
                <a:spcPct val="90000"/>
              </a:lnSpc>
              <a:buFont typeface="Wingdings" pitchFamily="2" charset="2"/>
              <a:buNone/>
            </a:pPr>
            <a:endParaRPr lang="en-US" sz="2000" smtClean="0"/>
          </a:p>
          <a:p>
            <a:pPr algn="just">
              <a:lnSpc>
                <a:spcPct val="90000"/>
              </a:lnSpc>
              <a:buFont typeface="Wingdings" pitchFamily="2" charset="2"/>
              <a:buNone/>
            </a:pPr>
            <a:r>
              <a:rPr lang="en-US" sz="2000" smtClean="0"/>
              <a:t>		A:	No.  This comment implicitly penalizes the group for being 		new.   Under viewpoint neutrality, it is impermissible to 		consider a group’s longevity.  When in doubt about a 		request, the students should ask the group questions about 		it.  What will it do with the money?  How did it come up with 		the budget?</a:t>
            </a:r>
          </a:p>
          <a:p>
            <a:pPr algn="just">
              <a:lnSpc>
                <a:spcPct val="90000"/>
              </a:lnSpc>
              <a:buFont typeface="Wingdings" pitchFamily="2" charset="2"/>
              <a:buNone/>
            </a:pPr>
            <a:endParaRPr lang="en-US" sz="2000" smtClean="0"/>
          </a:p>
          <a:p>
            <a:pPr algn="ctr">
              <a:lnSpc>
                <a:spcPct val="90000"/>
              </a:lnSpc>
              <a:buFont typeface="Wingdings" pitchFamily="2" charset="2"/>
              <a:buNone/>
            </a:pPr>
            <a:r>
              <a:rPr lang="en-US" sz="20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14339" name="Rectangle 3"/>
          <p:cNvSpPr>
            <a:spLocks noGrp="1" noChangeArrowheads="1"/>
          </p:cNvSpPr>
          <p:nvPr>
            <p:ph idx="1"/>
          </p:nvPr>
        </p:nvSpPr>
        <p:spPr/>
        <p:txBody>
          <a:bodyPr rtlCol="0">
            <a:normAutofit/>
          </a:bodyPr>
          <a:lstStyle/>
          <a:p>
            <a:pPr marL="533400" indent="-533400" algn="just" fontAlgn="auto">
              <a:lnSpc>
                <a:spcPct val="90000"/>
              </a:lnSpc>
              <a:spcBef>
                <a:spcPts val="0"/>
              </a:spcBef>
              <a:spcAft>
                <a:spcPts val="0"/>
              </a:spcAft>
              <a:buFont typeface="Wingdings" pitchFamily="2" charset="2"/>
              <a:buNone/>
              <a:defRPr/>
            </a:pPr>
            <a:r>
              <a:rPr lang="en-US" sz="2000" dirty="0" smtClean="0"/>
              <a:t>2.	A member of the SUFAC knows members of an RSO that is requesting funding and tells them not to worry about funding because he is sympathetic to their cause.  Is this a potential viewpoint neutrality violation?</a:t>
            </a:r>
          </a:p>
          <a:p>
            <a:pPr marL="533400" indent="-533400" algn="just" fontAlgn="auto">
              <a:lnSpc>
                <a:spcPct val="90000"/>
              </a:lnSpc>
              <a:spcBef>
                <a:spcPts val="0"/>
              </a:spcBef>
              <a:spcAft>
                <a:spcPts val="0"/>
              </a:spcAft>
              <a:buFont typeface="Wingdings" pitchFamily="2" charset="2"/>
              <a:buNone/>
              <a:defRPr/>
            </a:pPr>
            <a:endParaRPr lang="en-US" sz="2000" dirty="0" smtClean="0"/>
          </a:p>
          <a:p>
            <a:pPr marL="347472" indent="-347472" algn="just" fontAlgn="auto">
              <a:lnSpc>
                <a:spcPct val="90000"/>
              </a:lnSpc>
              <a:spcBef>
                <a:spcPts val="0"/>
              </a:spcBef>
              <a:spcAft>
                <a:spcPts val="0"/>
              </a:spcAft>
              <a:buFont typeface="Wingdings" pitchFamily="2" charset="2"/>
              <a:buNone/>
              <a:defRPr/>
            </a:pPr>
            <a:r>
              <a:rPr lang="en-US" sz="2000" dirty="0" smtClean="0"/>
              <a:t>		A:	Yes.  The lesson from this is not that the statement should 		be avoided (although it should).  Rather, the more 			important lesson is that the person making the statement 		should consider whether he can vote in a neutral manner 		because of his views.  If he can, he should set his personal 		views aside and vote based upon the request being made 		and whether the request is supported by adequate need, 		documentation, and funding and whether it complies with 		funding criteria.  If not, he should remove himself from 		deliberations concerning this group’s request.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15363" name="Rectangle 3"/>
          <p:cNvSpPr>
            <a:spLocks noGrp="1" noChangeArrowheads="1"/>
          </p:cNvSpPr>
          <p:nvPr>
            <p:ph idx="1"/>
          </p:nvPr>
        </p:nvSpPr>
        <p:spPr/>
        <p:txBody>
          <a:bodyPr rtlCol="0">
            <a:normAutofit/>
          </a:bodyPr>
          <a:lstStyle/>
          <a:p>
            <a:pPr marL="533400" indent="-533400" algn="just" fontAlgn="auto">
              <a:lnSpc>
                <a:spcPct val="90000"/>
              </a:lnSpc>
              <a:spcBef>
                <a:spcPts val="0"/>
              </a:spcBef>
              <a:spcAft>
                <a:spcPts val="0"/>
              </a:spcAft>
              <a:buFont typeface="Wingdings" pitchFamily="2" charset="2"/>
              <a:buNone/>
              <a:defRPr/>
            </a:pPr>
            <a:endParaRPr lang="en-US" sz="2000" dirty="0" smtClean="0"/>
          </a:p>
          <a:p>
            <a:pPr marL="533400" indent="-533400" algn="just" fontAlgn="auto">
              <a:lnSpc>
                <a:spcPct val="90000"/>
              </a:lnSpc>
              <a:spcBef>
                <a:spcPts val="0"/>
              </a:spcBef>
              <a:spcAft>
                <a:spcPts val="0"/>
              </a:spcAft>
              <a:buFont typeface="Wingdings" pitchFamily="2" charset="2"/>
              <a:buNone/>
              <a:defRPr/>
            </a:pPr>
            <a:r>
              <a:rPr lang="en-US" sz="2000" dirty="0" smtClean="0"/>
              <a:t>3.	Of 50 RSOs applying for funding, six submit late applications.  The SUFAC wants to extend the deadline for 2 because SUFAC members are friends with members of those two organizations and not with the others.  Is this a potential viewpoint neutrality problem?</a:t>
            </a:r>
          </a:p>
          <a:p>
            <a:pPr marL="533400" indent="-533400" algn="just" fontAlgn="auto">
              <a:lnSpc>
                <a:spcPct val="90000"/>
              </a:lnSpc>
              <a:spcBef>
                <a:spcPts val="0"/>
              </a:spcBef>
              <a:spcAft>
                <a:spcPts val="0"/>
              </a:spcAft>
              <a:buFont typeface="Wingdings" pitchFamily="2" charset="2"/>
              <a:buNone/>
              <a:defRPr/>
            </a:pPr>
            <a:endParaRPr lang="en-US" sz="2000" dirty="0" smtClean="0"/>
          </a:p>
          <a:p>
            <a:pPr marL="347472" indent="-347472" algn="just" fontAlgn="auto">
              <a:lnSpc>
                <a:spcPct val="90000"/>
              </a:lnSpc>
              <a:spcBef>
                <a:spcPts val="0"/>
              </a:spcBef>
              <a:spcAft>
                <a:spcPts val="0"/>
              </a:spcAft>
              <a:buFont typeface="Wingdings" pitchFamily="2" charset="2"/>
              <a:buNone/>
              <a:defRPr/>
            </a:pPr>
            <a:r>
              <a:rPr lang="en-US" sz="2000" dirty="0" smtClean="0"/>
              <a:t>		A:	Yes.  The bylaws, and deadlines set forth within them, 		should be strictly applied.  Exceptions made to the bylaws 		should be made only in the rarest of cases, and then only 		after consultation with Students Affairs staff (who, 			presumably will consult with legal counsel).  Exceptions 		made for one group, if ever made, should generally be 		made for all similarly situated groups.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16387" name="Rectangle 3"/>
          <p:cNvSpPr>
            <a:spLocks noGrp="1" noChangeArrowheads="1"/>
          </p:cNvSpPr>
          <p:nvPr>
            <p:ph idx="1"/>
          </p:nvPr>
        </p:nvSpPr>
        <p:spPr/>
        <p:txBody>
          <a:bodyPr rtlCol="0">
            <a:normAutofit/>
          </a:bodyPr>
          <a:lstStyle/>
          <a:p>
            <a:pPr marL="533400" indent="-533400" algn="just" fontAlgn="auto">
              <a:lnSpc>
                <a:spcPct val="80000"/>
              </a:lnSpc>
              <a:spcBef>
                <a:spcPts val="0"/>
              </a:spcBef>
              <a:spcAft>
                <a:spcPts val="0"/>
              </a:spcAft>
              <a:buFont typeface="Wingdings" pitchFamily="2" charset="2"/>
              <a:buNone/>
              <a:defRPr/>
            </a:pPr>
            <a:endParaRPr lang="en-US" sz="2000" dirty="0" smtClean="0"/>
          </a:p>
          <a:p>
            <a:pPr marL="533400" indent="-533400" algn="just" fontAlgn="auto">
              <a:lnSpc>
                <a:spcPct val="80000"/>
              </a:lnSpc>
              <a:spcBef>
                <a:spcPts val="0"/>
              </a:spcBef>
              <a:spcAft>
                <a:spcPts val="0"/>
              </a:spcAft>
              <a:buFont typeface="Wingdings" pitchFamily="2" charset="2"/>
              <a:buNone/>
              <a:defRPr/>
            </a:pPr>
            <a:r>
              <a:rPr lang="en-US" sz="2000" dirty="0" smtClean="0"/>
              <a:t>4.	Is it OK to deny funding to a group if there is not enough money to go around?</a:t>
            </a:r>
          </a:p>
          <a:p>
            <a:pPr marL="533400" indent="-533400" algn="just" fontAlgn="auto">
              <a:lnSpc>
                <a:spcPct val="80000"/>
              </a:lnSpc>
              <a:spcBef>
                <a:spcPts val="0"/>
              </a:spcBef>
              <a:spcAft>
                <a:spcPts val="0"/>
              </a:spcAft>
              <a:buFont typeface="Wingdings" pitchFamily="2" charset="2"/>
              <a:buNone/>
              <a:defRPr/>
            </a:pPr>
            <a:endParaRPr lang="en-US" sz="2000" dirty="0" smtClean="0"/>
          </a:p>
          <a:p>
            <a:pPr marL="347472" indent="-347472" algn="just" fontAlgn="auto">
              <a:lnSpc>
                <a:spcPct val="90000"/>
              </a:lnSpc>
              <a:spcBef>
                <a:spcPts val="0"/>
              </a:spcBef>
              <a:spcAft>
                <a:spcPts val="0"/>
              </a:spcAft>
              <a:buFont typeface="Wingdings" pitchFamily="2" charset="2"/>
              <a:buNone/>
              <a:defRPr/>
            </a:pPr>
            <a:r>
              <a:rPr lang="en-US" sz="2000" dirty="0" smtClean="0"/>
              <a:t>		A:	Yes.  However, take care when denying money to a group or 		not fully funding a group’s request.  It is OK for students to 		prioritize spending (transportation is more important to 		students than health issues or vice versa, so groups offering 		such services may receive more funding if there isn’t 		enough funding to give all groups all the money they 		request).  However, groups should not be PENALIZED 		because of viewpoints they represent (“I don’t agree with 		Democrats/Republicans”) or because a majority of students 		does not support such a viewpoint (“No one believes that!”)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17411" name="Rectangle 3"/>
          <p:cNvSpPr>
            <a:spLocks noGrp="1" noChangeArrowheads="1"/>
          </p:cNvSpPr>
          <p:nvPr>
            <p:ph idx="1"/>
          </p:nvPr>
        </p:nvSpPr>
        <p:spPr>
          <a:xfrm>
            <a:off x="228600" y="1600200"/>
            <a:ext cx="8458200" cy="4754563"/>
          </a:xfrm>
        </p:spPr>
        <p:txBody>
          <a:bodyPr rtlCol="0">
            <a:normAutofit/>
          </a:bodyPr>
          <a:lstStyle/>
          <a:p>
            <a:pPr marL="115888" indent="3175" algn="just" fontAlgn="auto">
              <a:spcBef>
                <a:spcPts val="0"/>
              </a:spcBef>
              <a:spcAft>
                <a:spcPts val="0"/>
              </a:spcAft>
              <a:buFont typeface="Wingdings" pitchFamily="2" charset="2"/>
              <a:buNone/>
              <a:defRPr/>
            </a:pPr>
            <a:r>
              <a:rPr lang="en-US" sz="2000" dirty="0" smtClean="0"/>
              <a:t>5.	Is it OK to deny funding to a group if the request seems excessive for 	the proposed event/operation?</a:t>
            </a:r>
          </a:p>
          <a:p>
            <a:pPr marL="438912" indent="-320040" algn="just" fontAlgn="auto">
              <a:spcBef>
                <a:spcPts val="0"/>
              </a:spcBef>
              <a:spcAft>
                <a:spcPts val="0"/>
              </a:spcAft>
              <a:buFont typeface="Wingdings" pitchFamily="2" charset="2"/>
              <a:buNone/>
              <a:defRPr/>
            </a:pPr>
            <a:endParaRPr lang="en-US" sz="2000" dirty="0" smtClean="0"/>
          </a:p>
          <a:p>
            <a:pPr marL="438912" indent="-365760" algn="just" fontAlgn="auto">
              <a:lnSpc>
                <a:spcPct val="90000"/>
              </a:lnSpc>
              <a:spcBef>
                <a:spcPts val="0"/>
              </a:spcBef>
              <a:spcAft>
                <a:spcPts val="0"/>
              </a:spcAft>
              <a:buFont typeface="Wingdings" pitchFamily="2" charset="2"/>
              <a:buNone/>
              <a:defRPr/>
            </a:pPr>
            <a:r>
              <a:rPr lang="en-US" sz="2000" dirty="0" smtClean="0"/>
              <a:t>		     A:	Yes. Is a group requesting $500 for paperclips? Then yes, it 			makes sense to ask more questions, and if a group cannot 			support its request for a certain dollar amount, it is OK not to 			fully fund the request.  But, again, take care, and make sure 			that the request is being denied for viewpoint neutral reasons.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18435" name="Rectangle 3"/>
          <p:cNvSpPr>
            <a:spLocks noGrp="1" noChangeArrowheads="1"/>
          </p:cNvSpPr>
          <p:nvPr>
            <p:ph idx="1"/>
          </p:nvPr>
        </p:nvSpPr>
        <p:spPr/>
        <p:txBody>
          <a:bodyPr rtlCol="0">
            <a:normAutofit/>
          </a:bodyPr>
          <a:lstStyle/>
          <a:p>
            <a:pPr marL="533400" indent="-533400" fontAlgn="auto">
              <a:lnSpc>
                <a:spcPct val="80000"/>
              </a:lnSpc>
              <a:spcBef>
                <a:spcPts val="0"/>
              </a:spcBef>
              <a:spcAft>
                <a:spcPts val="0"/>
              </a:spcAft>
              <a:buFont typeface="Wingdings" pitchFamily="2" charset="2"/>
              <a:buNone/>
              <a:defRPr/>
            </a:pPr>
            <a:r>
              <a:rPr lang="en-US" sz="2000" dirty="0" smtClean="0"/>
              <a:t>6.	May the SUFAC deny a request because fewer students will benefit from it?</a:t>
            </a:r>
            <a:br>
              <a:rPr lang="en-US" sz="2000" dirty="0" smtClean="0"/>
            </a:br>
            <a:endParaRPr lang="en-US" sz="2000" dirty="0" smtClean="0"/>
          </a:p>
          <a:p>
            <a:pPr marL="347472" indent="-347472" algn="just" fontAlgn="auto">
              <a:lnSpc>
                <a:spcPct val="90000"/>
              </a:lnSpc>
              <a:spcBef>
                <a:spcPts val="0"/>
              </a:spcBef>
              <a:spcAft>
                <a:spcPts val="0"/>
              </a:spcAft>
              <a:buFont typeface="Wingdings" pitchFamily="2" charset="2"/>
              <a:buNone/>
              <a:defRPr/>
            </a:pPr>
            <a:r>
              <a:rPr lang="en-US" sz="2000" dirty="0" smtClean="0"/>
              <a:t>		A:	No.  In general, the SUFAC should not consider the size of 		a group.  However, it may be OK to consider what the 		group will accomplish with the money from a budgetary 		standpoint.  For example, will one group spend $10,000 on 		2 students but another group $12,000 on 150 students? 		You could deny funding to the first group based on this 		comparison (but are not required to, especially if there is a 		reason that one activity is so expensive). If you do deny 		funding on this basis, do not take direct account of the 		number of group members or the purpose of the group, but 		rather, base your decision on the relative benefits that can 		be achieved with the proposed budget.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24579" name="Rectangle 3"/>
          <p:cNvSpPr>
            <a:spLocks noGrp="1" noChangeArrowheads="1"/>
          </p:cNvSpPr>
          <p:nvPr>
            <p:ph idx="1"/>
          </p:nvPr>
        </p:nvSpPr>
        <p:spPr/>
        <p:txBody>
          <a:bodyPr/>
          <a:lstStyle/>
          <a:p>
            <a:pPr algn="just">
              <a:lnSpc>
                <a:spcPct val="90000"/>
              </a:lnSpc>
              <a:buFont typeface="Wingdings" pitchFamily="2" charset="2"/>
              <a:buNone/>
            </a:pPr>
            <a:endParaRPr lang="en-US" sz="2000" smtClean="0"/>
          </a:p>
          <a:p>
            <a:pPr algn="just">
              <a:lnSpc>
                <a:spcPct val="90000"/>
              </a:lnSpc>
              <a:buFont typeface="Wingdings" pitchFamily="2" charset="2"/>
              <a:buNone/>
            </a:pPr>
            <a:r>
              <a:rPr lang="en-US" sz="2000" smtClean="0"/>
              <a:t>7.		May a student participate in SUFAC deliberations if the student used 	to be a member of an organization that is requesting funding?</a:t>
            </a:r>
          </a:p>
          <a:p>
            <a:pPr algn="just">
              <a:lnSpc>
                <a:spcPct val="90000"/>
              </a:lnSpc>
              <a:buFont typeface="Wingdings" pitchFamily="2" charset="2"/>
              <a:buNone/>
            </a:pPr>
            <a:endParaRPr lang="en-US" sz="2000" smtClean="0"/>
          </a:p>
          <a:p>
            <a:pPr algn="just">
              <a:lnSpc>
                <a:spcPct val="90000"/>
              </a:lnSpc>
              <a:buFont typeface="Wingdings" pitchFamily="2" charset="2"/>
              <a:buNone/>
            </a:pPr>
            <a:r>
              <a:rPr lang="en-US" sz="2000" smtClean="0"/>
              <a:t>		A:	Yes, unless the bylaws provide otherwise.  If the student 		participates, s/he should take extra care to ensure that s/he 		is deliberating in a viewpoint neutral manner.  If the student 		is currently a member of a group (except student 			government) that is requesting funding, s/he should recuse 		her/himself from the eligibility and funding deliberations for 		that group in order to avoid any actual or apparent 			impropriety.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28600"/>
            <a:ext cx="7772400" cy="1143000"/>
          </a:xfrm>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20483" name="Rectangle 3"/>
          <p:cNvSpPr>
            <a:spLocks noGrp="1" noChangeArrowheads="1"/>
          </p:cNvSpPr>
          <p:nvPr>
            <p:ph idx="1"/>
          </p:nvPr>
        </p:nvSpPr>
        <p:spPr>
          <a:xfrm>
            <a:off x="914400" y="1981200"/>
            <a:ext cx="7772400" cy="4302125"/>
          </a:xfrm>
        </p:spPr>
        <p:txBody>
          <a:bodyPr rtlCol="0">
            <a:normAutofit lnSpcReduction="10000"/>
          </a:bodyPr>
          <a:lstStyle/>
          <a:p>
            <a:pPr marL="533400" indent="-533400" algn="just" fontAlgn="auto">
              <a:lnSpc>
                <a:spcPct val="80000"/>
              </a:lnSpc>
              <a:spcBef>
                <a:spcPts val="0"/>
              </a:spcBef>
              <a:spcAft>
                <a:spcPts val="0"/>
              </a:spcAft>
              <a:buFont typeface="Wingdings" pitchFamily="2" charset="2"/>
              <a:buNone/>
              <a:defRPr/>
            </a:pPr>
            <a:r>
              <a:rPr lang="en-US" sz="2000" dirty="0" smtClean="0"/>
              <a:t>8.	A student knows that another SUFAC member has violated viewpoint neutrality.  Should s/he report this?</a:t>
            </a:r>
          </a:p>
          <a:p>
            <a:pPr marL="533400" indent="-533400" algn="just" fontAlgn="auto">
              <a:lnSpc>
                <a:spcPct val="80000"/>
              </a:lnSpc>
              <a:spcBef>
                <a:spcPts val="0"/>
              </a:spcBef>
              <a:spcAft>
                <a:spcPts val="0"/>
              </a:spcAft>
              <a:buFont typeface="Wingdings" pitchFamily="2" charset="2"/>
              <a:buNone/>
              <a:defRPr/>
            </a:pPr>
            <a:endParaRPr lang="en-US" sz="2000" dirty="0" smtClean="0"/>
          </a:p>
          <a:p>
            <a:pPr marL="347472" indent="-347472" algn="just" fontAlgn="auto">
              <a:lnSpc>
                <a:spcPct val="90000"/>
              </a:lnSpc>
              <a:spcBef>
                <a:spcPts val="0"/>
              </a:spcBef>
              <a:spcAft>
                <a:spcPts val="0"/>
              </a:spcAft>
              <a:buFont typeface="Wingdings" pitchFamily="2" charset="2"/>
              <a:buNone/>
              <a:defRPr/>
            </a:pPr>
            <a:r>
              <a:rPr lang="en-US" sz="2000" dirty="0" smtClean="0"/>
              <a:t>	    	A:	Yes.  First, s/he should raise the VPN violation while it 		can potentially be cured.  Either the member can 			remove 	himself or be removed from further 			deliberations as to the allocation at issue (and/or be 			impeached, if applicable) and/or the issue may be cured 		by the fact of discussing the offending statement or 			statements.  If this is not sufficient 	to cure the 			violation, it should be raised at the time the 			Senate votes on the SUFAC’s allocations so it can be 			cured at that time.  Finally, if the Senate is unable to 			cure the 	violation, it should be cured on appeal.  	 		However, the best way to address the violation is to 			raise it as soon as possible.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26627" name="Rectangle 3"/>
          <p:cNvSpPr>
            <a:spLocks noGrp="1" noChangeArrowheads="1"/>
          </p:cNvSpPr>
          <p:nvPr>
            <p:ph idx="1"/>
          </p:nvPr>
        </p:nvSpPr>
        <p:spPr/>
        <p:txBody>
          <a:bodyPr/>
          <a:lstStyle/>
          <a:p>
            <a:pPr algn="just">
              <a:buFont typeface="Wingdings" pitchFamily="2" charset="2"/>
              <a:buNone/>
            </a:pPr>
            <a:endParaRPr lang="en-US" sz="2000" smtClean="0"/>
          </a:p>
          <a:p>
            <a:pPr algn="just">
              <a:buFont typeface="Wingdings" pitchFamily="2" charset="2"/>
              <a:buNone/>
            </a:pPr>
            <a:r>
              <a:rPr lang="en-US" sz="2000" smtClean="0"/>
              <a:t>9.	The students are not sure what a specific SUFAC Bylaw provision means.  May they ignore it?</a:t>
            </a:r>
          </a:p>
          <a:p>
            <a:pPr algn="just">
              <a:buFont typeface="Wingdings" pitchFamily="2" charset="2"/>
              <a:buNone/>
            </a:pPr>
            <a:endParaRPr lang="en-US" sz="2000" smtClean="0"/>
          </a:p>
          <a:p>
            <a:pPr algn="just">
              <a:lnSpc>
                <a:spcPct val="90000"/>
              </a:lnSpc>
              <a:buFont typeface="Wingdings" pitchFamily="2" charset="2"/>
              <a:buNone/>
            </a:pPr>
            <a:r>
              <a:rPr lang="en-US" sz="2000" smtClean="0"/>
              <a:t>		A:	No. They should seek guidance from the SUFAC Chair 		and/or Student Affairs staff.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Introduction </a:t>
            </a:r>
          </a:p>
        </p:txBody>
      </p:sp>
      <p:sp>
        <p:nvSpPr>
          <p:cNvPr id="9219" name="Rectangle 3"/>
          <p:cNvSpPr>
            <a:spLocks noGrp="1" noChangeArrowheads="1"/>
          </p:cNvSpPr>
          <p:nvPr>
            <p:ph idx="1"/>
          </p:nvPr>
        </p:nvSpPr>
        <p:spPr/>
        <p:txBody>
          <a:bodyPr/>
          <a:lstStyle/>
          <a:p>
            <a:pPr marL="533400" indent="-533400" algn="just"/>
            <a:r>
              <a:rPr lang="en-US" sz="2000" smtClean="0"/>
              <a:t>Although the </a:t>
            </a:r>
            <a:r>
              <a:rPr lang="en-US" sz="2000" i="1" smtClean="0"/>
              <a:t>Southworth</a:t>
            </a:r>
            <a:r>
              <a:rPr lang="en-US" sz="2000" smtClean="0"/>
              <a:t> (</a:t>
            </a:r>
            <a:r>
              <a:rPr lang="en-US" sz="2000" i="1" smtClean="0"/>
              <a:t>Southworth v. Board of Regents of the Univ. of Wis. System, </a:t>
            </a:r>
            <a:r>
              <a:rPr lang="en-US" sz="2000" smtClean="0"/>
              <a:t>529 U.S. 217 (2000))</a:t>
            </a:r>
            <a:r>
              <a:rPr lang="en-US" sz="2000" i="1" smtClean="0"/>
              <a:t> </a:t>
            </a:r>
            <a:r>
              <a:rPr lang="en-US" sz="2000" smtClean="0"/>
              <a:t>case name is used frequently in the context of the distribution of student segregated fees, it is important to understand what the Southworth line of cases really means so that the students involved in this process can ensure that actual funding decisions comply with constitutional mandates.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latin typeface="+mn-lt"/>
              </a:rPr>
              <a:t>Test, cont.</a:t>
            </a:r>
          </a:p>
        </p:txBody>
      </p:sp>
      <p:sp>
        <p:nvSpPr>
          <p:cNvPr id="22531" name="Rectangle 3"/>
          <p:cNvSpPr>
            <a:spLocks noGrp="1" noChangeArrowheads="1"/>
          </p:cNvSpPr>
          <p:nvPr>
            <p:ph idx="1"/>
          </p:nvPr>
        </p:nvSpPr>
        <p:spPr/>
        <p:txBody>
          <a:bodyPr rtlCol="0">
            <a:normAutofit/>
          </a:bodyPr>
          <a:lstStyle/>
          <a:p>
            <a:pPr marL="533400" indent="-533400" algn="just" fontAlgn="auto">
              <a:spcBef>
                <a:spcPts val="0"/>
              </a:spcBef>
              <a:spcAft>
                <a:spcPts val="0"/>
              </a:spcAft>
              <a:buFont typeface="Wingdings" pitchFamily="2" charset="2"/>
              <a:buNone/>
              <a:defRPr/>
            </a:pPr>
            <a:endParaRPr lang="en-US" sz="2000" dirty="0" smtClean="0"/>
          </a:p>
          <a:p>
            <a:pPr marL="533400" indent="-533400" algn="just" fontAlgn="auto">
              <a:spcBef>
                <a:spcPts val="0"/>
              </a:spcBef>
              <a:spcAft>
                <a:spcPts val="0"/>
              </a:spcAft>
              <a:buFont typeface="Wingdings" pitchFamily="2" charset="2"/>
              <a:buNone/>
              <a:defRPr/>
            </a:pPr>
            <a:r>
              <a:rPr lang="en-US" sz="2000" dirty="0" smtClean="0"/>
              <a:t>10.	A student is frustrated with the SUFAC process and would like to quit.  Should s/he?</a:t>
            </a:r>
          </a:p>
          <a:p>
            <a:pPr marL="533400" indent="-533400" algn="just" fontAlgn="auto">
              <a:spcBef>
                <a:spcPts val="0"/>
              </a:spcBef>
              <a:spcAft>
                <a:spcPts val="0"/>
              </a:spcAft>
              <a:buFont typeface="Wingdings" pitchFamily="2" charset="2"/>
              <a:buNone/>
              <a:defRPr/>
            </a:pPr>
            <a:r>
              <a:rPr lang="en-US" sz="2000" dirty="0" smtClean="0"/>
              <a:t>	</a:t>
            </a:r>
          </a:p>
          <a:p>
            <a:pPr marL="347472" indent="-347472" algn="just" fontAlgn="auto">
              <a:lnSpc>
                <a:spcPct val="90000"/>
              </a:lnSpc>
              <a:spcBef>
                <a:spcPts val="0"/>
              </a:spcBef>
              <a:spcAft>
                <a:spcPts val="0"/>
              </a:spcAft>
              <a:buFont typeface="Wingdings" pitchFamily="2" charset="2"/>
              <a:buNone/>
              <a:defRPr/>
            </a:pPr>
            <a:r>
              <a:rPr lang="en-US" sz="2000" dirty="0" smtClean="0"/>
              <a:t>		A:  	No. In general, the students should attempt to work 			through the SUFAC process as best as possible, even if 		there are disagreements about funding decisions.  In some 		cases, abandoning the process may cause viewpoint 			neutrality  problems, and it is important for the students 		involved in </a:t>
            </a:r>
            <a:r>
              <a:rPr lang="en-US" sz="2000" smtClean="0"/>
              <a:t>the SUFAC </a:t>
            </a:r>
            <a:r>
              <a:rPr lang="en-US" sz="2000" dirty="0" smtClean="0"/>
              <a:t>process to remain vigilant about VPN 		to ensure that the process complies with constitutional 		mandates.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mn-lt"/>
              </a:rPr>
              <a:t>Test</a:t>
            </a:r>
            <a:r>
              <a:rPr lang="en-US" dirty="0" smtClean="0">
                <a:solidFill>
                  <a:schemeClr val="accent1">
                    <a:satMod val="150000"/>
                  </a:schemeClr>
                </a:solidFill>
              </a:rPr>
              <a:t>, </a:t>
            </a:r>
            <a:r>
              <a:rPr lang="en-US" dirty="0" smtClean="0">
                <a:solidFill>
                  <a:schemeClr val="accent1">
                    <a:satMod val="150000"/>
                  </a:schemeClr>
                </a:solidFill>
                <a:latin typeface="+mn-lt"/>
              </a:rPr>
              <a:t>cont</a:t>
            </a:r>
            <a:r>
              <a:rPr lang="en-US" dirty="0" smtClean="0">
                <a:solidFill>
                  <a:schemeClr val="accent1">
                    <a:satMod val="150000"/>
                  </a:schemeClr>
                </a:solidFill>
              </a:rPr>
              <a:t>.</a:t>
            </a:r>
          </a:p>
        </p:txBody>
      </p:sp>
      <p:sp>
        <p:nvSpPr>
          <p:cNvPr id="28675" name="Content Placeholder 2"/>
          <p:cNvSpPr>
            <a:spLocks noGrp="1"/>
          </p:cNvSpPr>
          <p:nvPr>
            <p:ph idx="1"/>
          </p:nvPr>
        </p:nvSpPr>
        <p:spPr>
          <a:xfrm>
            <a:off x="152400" y="1600200"/>
            <a:ext cx="8305800" cy="4530725"/>
          </a:xfrm>
        </p:spPr>
        <p:txBody>
          <a:bodyPr/>
          <a:lstStyle/>
          <a:p>
            <a:pPr>
              <a:buFont typeface="Wingdings" pitchFamily="2" charset="2"/>
              <a:buNone/>
            </a:pPr>
            <a:r>
              <a:rPr lang="en-US" dirty="0" smtClean="0"/>
              <a:t>	</a:t>
            </a:r>
            <a:r>
              <a:rPr lang="en-US" sz="2000" dirty="0" smtClean="0"/>
              <a:t>11.	If students fund one group, must they fund all similar groups?</a:t>
            </a:r>
          </a:p>
          <a:p>
            <a:pPr>
              <a:buFont typeface="Wingdings" pitchFamily="2" charset="2"/>
              <a:buNone/>
            </a:pPr>
            <a:r>
              <a:rPr lang="en-US" sz="2000" dirty="0" smtClean="0"/>
              <a:t>		</a:t>
            </a:r>
          </a:p>
          <a:p>
            <a:pPr algn="just">
              <a:lnSpc>
                <a:spcPct val="90000"/>
              </a:lnSpc>
              <a:spcBef>
                <a:spcPts val="475"/>
              </a:spcBef>
              <a:buFont typeface="Wingdings" pitchFamily="2" charset="2"/>
              <a:buNone/>
            </a:pPr>
            <a:r>
              <a:rPr lang="en-US" sz="2000" dirty="0" smtClean="0"/>
              <a:t>		     A: 	No.  For example, students can fund the Campus     	       		Republicans but not the Campus Democrats as long              	       	as viewpoint has not been considered.  Different 	   	       	groups may propose different activities, and there may 	       	be legitimate reasons for denying funding to these 	   	       	activities completely unrelated to viewpoint.  For 		       	example, students can fund the Campus Republicans 	       	but not the Campus Democrats if the Democrats’ 	    	       	budget does not provide adequate justification for the 	      	request.</a:t>
            </a:r>
          </a:p>
          <a:p>
            <a:pPr>
              <a:buFont typeface="Wingdings" pitchFamily="2" charset="2"/>
              <a:buNone/>
            </a:pPr>
            <a:endParaRPr lang="en-US" sz="2000" dirty="0" smtClean="0"/>
          </a:p>
          <a:p>
            <a:pPr>
              <a:buFont typeface="Wingdings" pitchFamily="2" charset="2"/>
              <a:buNone/>
            </a:pPr>
            <a:r>
              <a:rPr lang="en-US" sz="20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277813"/>
            <a:ext cx="7924800" cy="1143000"/>
          </a:xfrm>
        </p:spPr>
        <p:txBody>
          <a:bodyPr/>
          <a:lstStyle/>
          <a:p>
            <a:pPr algn="ctr" fontAlgn="auto">
              <a:spcAft>
                <a:spcPts val="0"/>
              </a:spcAft>
              <a:defRPr/>
            </a:pPr>
            <a:r>
              <a:rPr lang="en-US" dirty="0" smtClean="0">
                <a:solidFill>
                  <a:schemeClr val="accent1">
                    <a:satMod val="150000"/>
                  </a:schemeClr>
                </a:solidFill>
                <a:latin typeface="+mn-lt"/>
              </a:rPr>
              <a:t>History of </a:t>
            </a:r>
            <a:r>
              <a:rPr lang="en-US" i="1" dirty="0" smtClean="0">
                <a:solidFill>
                  <a:schemeClr val="accent1">
                    <a:satMod val="150000"/>
                  </a:schemeClr>
                </a:solidFill>
                <a:latin typeface="+mn-lt"/>
              </a:rPr>
              <a:t>Southworth</a:t>
            </a:r>
            <a:endParaRPr lang="en-US" dirty="0" smtClean="0">
              <a:solidFill>
                <a:schemeClr val="accent1">
                  <a:satMod val="150000"/>
                </a:schemeClr>
              </a:solidFill>
              <a:latin typeface="+mn-lt"/>
            </a:endParaRPr>
          </a:p>
        </p:txBody>
      </p:sp>
      <p:sp>
        <p:nvSpPr>
          <p:cNvPr id="10243" name="Rectangle 3"/>
          <p:cNvSpPr>
            <a:spLocks noGrp="1" noChangeArrowheads="1"/>
          </p:cNvSpPr>
          <p:nvPr>
            <p:ph idx="1"/>
          </p:nvPr>
        </p:nvSpPr>
        <p:spPr>
          <a:xfrm>
            <a:off x="914400" y="1600200"/>
            <a:ext cx="7848600" cy="5105400"/>
          </a:xfrm>
        </p:spPr>
        <p:txBody>
          <a:bodyPr/>
          <a:lstStyle/>
          <a:p>
            <a:pPr marL="533400" indent="-533400" algn="just">
              <a:lnSpc>
                <a:spcPct val="80000"/>
              </a:lnSpc>
            </a:pPr>
            <a:r>
              <a:rPr lang="en-US" sz="2000" smtClean="0"/>
              <a:t>A group of concerned students challenged UW-Madison’s allocation of segregated fees, claiming that it was unconstitutional to compel them to financially support groups that espoused political and ideological views with which they did not agree.</a:t>
            </a:r>
          </a:p>
          <a:p>
            <a:pPr marL="533400" indent="-533400" algn="just">
              <a:lnSpc>
                <a:spcPct val="80000"/>
              </a:lnSpc>
            </a:pPr>
            <a:endParaRPr lang="en-US" sz="2000" smtClean="0"/>
          </a:p>
          <a:p>
            <a:pPr marL="533400" indent="-533400" algn="just">
              <a:lnSpc>
                <a:spcPct val="80000"/>
              </a:lnSpc>
            </a:pPr>
            <a:r>
              <a:rPr lang="en-US" sz="2000" smtClean="0"/>
              <a:t>A court ruled that the fee system in place at that time was unconstitutional on the grounds that the process was not operated in a viewpoint-neutral manner.  </a:t>
            </a:r>
          </a:p>
          <a:p>
            <a:pPr marL="533400" indent="-533400" algn="just">
              <a:lnSpc>
                <a:spcPct val="80000"/>
              </a:lnSpc>
            </a:pPr>
            <a:endParaRPr lang="en-US" sz="2000" smtClean="0"/>
          </a:p>
          <a:p>
            <a:pPr marL="533400" indent="-533400" algn="just">
              <a:lnSpc>
                <a:spcPct val="80000"/>
              </a:lnSpc>
            </a:pPr>
            <a:r>
              <a:rPr lang="en-US" sz="2000" smtClean="0"/>
              <a:t>“Viewpoint neutrality” means that the viewpoint espoused by the group is not taken into consideration when making funding decisions, which violates the First Amendment right to the freedom of speech and association.  </a:t>
            </a:r>
          </a:p>
          <a:p>
            <a:pPr marL="533400" indent="-533400" algn="just">
              <a:lnSpc>
                <a:spcPct val="80000"/>
              </a:lnSpc>
            </a:pPr>
            <a:endParaRPr lang="en-US" sz="2000" smtClean="0"/>
          </a:p>
          <a:p>
            <a:pPr marL="533400" indent="-533400" algn="just">
              <a:lnSpc>
                <a:spcPct val="80000"/>
              </a:lnSpc>
            </a:pPr>
            <a:r>
              <a:rPr lang="en-US" sz="2000" smtClean="0"/>
              <a:t>Absent a refund or opt-out mechanism, Madison’s then-current funding system constituted compelled speech because it required students to financially support political and ideological groups with which they disagreed.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304800"/>
            <a:ext cx="7772400" cy="1143000"/>
          </a:xfrm>
        </p:spPr>
        <p:txBody>
          <a:bodyPr>
            <a:normAutofit fontScale="90000"/>
          </a:bodyPr>
          <a:lstStyle/>
          <a:p>
            <a:pPr fontAlgn="auto">
              <a:spcAft>
                <a:spcPts val="0"/>
              </a:spcAft>
              <a:defRPr/>
            </a:pPr>
            <a:r>
              <a:rPr lang="en-US" i="1" dirty="0" smtClean="0">
                <a:solidFill>
                  <a:schemeClr val="accent1">
                    <a:satMod val="150000"/>
                  </a:schemeClr>
                </a:solidFill>
                <a:latin typeface="+mn-lt"/>
              </a:rPr>
              <a:t>Southworth</a:t>
            </a:r>
            <a:r>
              <a:rPr lang="en-US" dirty="0" smtClean="0">
                <a:solidFill>
                  <a:schemeClr val="accent1">
                    <a:satMod val="150000"/>
                  </a:schemeClr>
                </a:solidFill>
                <a:latin typeface="+mn-lt"/>
              </a:rPr>
              <a:t> History – Continued</a:t>
            </a:r>
          </a:p>
        </p:txBody>
      </p:sp>
      <p:sp>
        <p:nvSpPr>
          <p:cNvPr id="11267" name="Rectangle 3"/>
          <p:cNvSpPr>
            <a:spLocks noGrp="1" noChangeArrowheads="1"/>
          </p:cNvSpPr>
          <p:nvPr>
            <p:ph idx="1"/>
          </p:nvPr>
        </p:nvSpPr>
        <p:spPr>
          <a:xfrm>
            <a:off x="914400" y="1752600"/>
            <a:ext cx="7772400" cy="4378325"/>
          </a:xfrm>
        </p:spPr>
        <p:txBody>
          <a:bodyPr/>
          <a:lstStyle/>
          <a:p>
            <a:pPr marL="533400" indent="-533400" algn="just">
              <a:lnSpc>
                <a:spcPct val="80000"/>
              </a:lnSpc>
            </a:pPr>
            <a:r>
              <a:rPr lang="en-US" sz="2000" smtClean="0"/>
              <a:t>The University appealed to the U.S. Supreme Court, which issued a decision in March 2000.  The Court found that the fee system was constitutional as long as the distribution was viewpoint neutral.</a:t>
            </a:r>
          </a:p>
          <a:p>
            <a:pPr marL="533400" indent="-533400" algn="just">
              <a:lnSpc>
                <a:spcPct val="80000"/>
              </a:lnSpc>
              <a:buFont typeface="Wingdings" pitchFamily="2" charset="2"/>
              <a:buNone/>
            </a:pPr>
            <a:endParaRPr lang="en-US" sz="2000" smtClean="0"/>
          </a:p>
          <a:p>
            <a:pPr marL="533400" indent="-533400" algn="just">
              <a:lnSpc>
                <a:spcPct val="80000"/>
              </a:lnSpc>
            </a:pPr>
            <a:r>
              <a:rPr lang="en-US" sz="2000" smtClean="0"/>
              <a:t>The Court also noted that referenda (which had been used to determine, by popular vote, particularly controversial funding questions, i.e., should a portion of fees be used to fund a group’s particular project?) probably wouldn’t pass the viewpoint neutrality test and remanded the issue to the district court to address.</a:t>
            </a:r>
          </a:p>
          <a:p>
            <a:pPr marL="533400" indent="-533400" algn="just">
              <a:lnSpc>
                <a:spcPct val="80000"/>
              </a:lnSpc>
              <a:buFont typeface="Wingdings" pitchFamily="2" charset="2"/>
              <a:buNone/>
            </a:pPr>
            <a:endParaRPr lang="en-US" sz="2000" smtClean="0"/>
          </a:p>
          <a:p>
            <a:pPr marL="533400" indent="-533400" algn="just">
              <a:lnSpc>
                <a:spcPct val="80000"/>
              </a:lnSpc>
            </a:pPr>
            <a:r>
              <a:rPr lang="en-US" sz="2000" smtClean="0"/>
              <a:t>Then-UW System President Lyall subsequently issued a policy directive prohibiting the use of referenda to distribute fees.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i="1" dirty="0" smtClean="0">
                <a:solidFill>
                  <a:schemeClr val="accent1">
                    <a:satMod val="150000"/>
                  </a:schemeClr>
                </a:solidFill>
                <a:latin typeface="+mn-lt"/>
              </a:rPr>
              <a:t>Southworth </a:t>
            </a:r>
            <a:r>
              <a:rPr lang="en-US" dirty="0" smtClean="0">
                <a:solidFill>
                  <a:schemeClr val="accent1">
                    <a:satMod val="150000"/>
                  </a:schemeClr>
                </a:solidFill>
                <a:latin typeface="+mn-lt"/>
              </a:rPr>
              <a:t>History – Continued</a:t>
            </a:r>
          </a:p>
        </p:txBody>
      </p:sp>
      <p:sp>
        <p:nvSpPr>
          <p:cNvPr id="12291" name="Rectangle 3"/>
          <p:cNvSpPr>
            <a:spLocks noGrp="1" noChangeArrowheads="1"/>
          </p:cNvSpPr>
          <p:nvPr>
            <p:ph idx="1"/>
          </p:nvPr>
        </p:nvSpPr>
        <p:spPr>
          <a:xfrm>
            <a:off x="914400" y="1600200"/>
            <a:ext cx="7772400" cy="4724400"/>
          </a:xfrm>
        </p:spPr>
        <p:txBody>
          <a:bodyPr/>
          <a:lstStyle/>
          <a:p>
            <a:pPr marL="533400" indent="-533400" algn="just">
              <a:lnSpc>
                <a:spcPct val="80000"/>
              </a:lnSpc>
            </a:pPr>
            <a:r>
              <a:rPr lang="en-US" sz="2000" smtClean="0"/>
              <a:t>In February 2001: The UW Board of Regents amended Financial and Administrative Policy Paper F20 (now F50).  The changes included the following requirements:</a:t>
            </a:r>
          </a:p>
          <a:p>
            <a:pPr marL="533400" indent="-533400" algn="just">
              <a:lnSpc>
                <a:spcPct val="80000"/>
              </a:lnSpc>
              <a:buFont typeface="Wingdings 2" pitchFamily="18" charset="2"/>
              <a:buNone/>
            </a:pPr>
            <a:endParaRPr lang="en-US" sz="2000" smtClean="0"/>
          </a:p>
          <a:p>
            <a:pPr marL="952500" lvl="1" indent="-495300" algn="just">
              <a:lnSpc>
                <a:spcPct val="80000"/>
              </a:lnSpc>
            </a:pPr>
            <a:r>
              <a:rPr lang="en-US" sz="2000" smtClean="0"/>
              <a:t>describing criteria for the allocation of Segregated University Fees</a:t>
            </a:r>
          </a:p>
          <a:p>
            <a:pPr marL="952500" lvl="1" indent="-495300" algn="just">
              <a:lnSpc>
                <a:spcPct val="80000"/>
              </a:lnSpc>
            </a:pPr>
            <a:r>
              <a:rPr lang="en-US" sz="2000" smtClean="0"/>
              <a:t>creating a detailed record of deliberations</a:t>
            </a:r>
          </a:p>
          <a:p>
            <a:pPr marL="952500" lvl="1" indent="-495300" algn="just">
              <a:lnSpc>
                <a:spcPct val="80000"/>
              </a:lnSpc>
            </a:pPr>
            <a:r>
              <a:rPr lang="en-US" sz="2000" smtClean="0"/>
              <a:t>providing Registered Student Organizations (“RSOs”) written reasons for funding denial</a:t>
            </a:r>
          </a:p>
          <a:p>
            <a:pPr marL="952500" lvl="1" indent="-495300" algn="just">
              <a:lnSpc>
                <a:spcPct val="80000"/>
              </a:lnSpc>
            </a:pPr>
            <a:r>
              <a:rPr lang="en-US" sz="2000" smtClean="0"/>
              <a:t>providing mechanisms for avoiding conflicts of interest by students involved in the allocation process</a:t>
            </a:r>
          </a:p>
          <a:p>
            <a:pPr marL="952500" lvl="1" indent="-495300" algn="just">
              <a:lnSpc>
                <a:spcPct val="80000"/>
              </a:lnSpc>
            </a:pPr>
            <a:r>
              <a:rPr lang="en-US" sz="2000" smtClean="0"/>
              <a:t>establishing an appeal process within student government for alleged VPN violations</a:t>
            </a:r>
          </a:p>
          <a:p>
            <a:pPr marL="952500" lvl="1" indent="-495300" algn="just">
              <a:lnSpc>
                <a:spcPct val="80000"/>
              </a:lnSpc>
            </a:pPr>
            <a:r>
              <a:rPr lang="en-US" sz="2000" smtClean="0"/>
              <a:t>providing for an appeal to the chancellor</a:t>
            </a:r>
          </a:p>
          <a:p>
            <a:pPr marL="952500" lvl="1" indent="-495300" algn="just">
              <a:lnSpc>
                <a:spcPct val="80000"/>
              </a:lnSpc>
            </a:pPr>
            <a:r>
              <a:rPr lang="en-US" sz="2000" smtClean="0"/>
              <a:t>disallowing student referenda, directly or indirectly</a:t>
            </a:r>
          </a:p>
          <a:p>
            <a:pPr marL="952500" lvl="1" indent="-495300" algn="just">
              <a:lnSpc>
                <a:spcPct val="8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i="1" dirty="0" smtClean="0">
                <a:solidFill>
                  <a:schemeClr val="accent1">
                    <a:satMod val="150000"/>
                  </a:schemeClr>
                </a:solidFill>
                <a:latin typeface="+mn-lt"/>
              </a:rPr>
              <a:t>Southworth</a:t>
            </a:r>
            <a:r>
              <a:rPr lang="en-US" dirty="0" smtClean="0">
                <a:solidFill>
                  <a:schemeClr val="accent1">
                    <a:satMod val="150000"/>
                  </a:schemeClr>
                </a:solidFill>
                <a:latin typeface="+mn-lt"/>
              </a:rPr>
              <a:t> History – Continued</a:t>
            </a:r>
          </a:p>
        </p:txBody>
      </p:sp>
      <p:sp>
        <p:nvSpPr>
          <p:cNvPr id="13315" name="Rectangle 3"/>
          <p:cNvSpPr>
            <a:spLocks noGrp="1" noChangeArrowheads="1"/>
          </p:cNvSpPr>
          <p:nvPr>
            <p:ph idx="1"/>
          </p:nvPr>
        </p:nvSpPr>
        <p:spPr/>
        <p:txBody>
          <a:bodyPr/>
          <a:lstStyle/>
          <a:p>
            <a:pPr marL="533400" indent="-533400" algn="just">
              <a:lnSpc>
                <a:spcPct val="90000"/>
              </a:lnSpc>
            </a:pPr>
            <a:r>
              <a:rPr lang="en-US" sz="2000" dirty="0" smtClean="0"/>
              <a:t>In a subsequent related case, a court ruled that Madison’s segregated fee funding system is constitutional as long as students do not have “unbridled discretion” in the allocation of student fees.  </a:t>
            </a:r>
          </a:p>
          <a:p>
            <a:pPr marL="533400" indent="-533400" algn="just">
              <a:lnSpc>
                <a:spcPct val="90000"/>
              </a:lnSpc>
              <a:buFont typeface="Wingdings 2" pitchFamily="18" charset="2"/>
              <a:buNone/>
            </a:pPr>
            <a:endParaRPr lang="en-US" sz="2000" dirty="0" smtClean="0"/>
          </a:p>
          <a:p>
            <a:pPr marL="533400" indent="-533400" algn="just">
              <a:lnSpc>
                <a:spcPct val="90000"/>
              </a:lnSpc>
            </a:pPr>
            <a:r>
              <a:rPr lang="en-US" sz="2000" dirty="0" smtClean="0"/>
              <a:t>Madison’s system avoided unbridled discretion because of objective/viewpoint neutral criteria for evaluating fee requests and a comprehensive appeals process. The court also found it helpful that the student government participated in viewpoint neutrality training.</a:t>
            </a:r>
          </a:p>
          <a:p>
            <a:pPr marL="533400" indent="-533400" algn="just">
              <a:lnSpc>
                <a:spcPct val="90000"/>
              </a:lnSpc>
              <a:buFont typeface="Wingdings 2" pitchFamily="18" charset="2"/>
              <a:buNone/>
            </a:pPr>
            <a:endParaRPr lang="en-US" sz="2000" dirty="0" smtClean="0"/>
          </a:p>
          <a:p>
            <a:pPr marL="533400" indent="-533400" algn="just">
              <a:lnSpc>
                <a:spcPct val="90000"/>
              </a:lnSpc>
            </a:pPr>
            <a:r>
              <a:rPr lang="en-US" sz="2000" dirty="0" smtClean="0"/>
              <a:t>However, the Seventh circuit found problematic:</a:t>
            </a:r>
          </a:p>
          <a:p>
            <a:pPr marL="952500" lvl="1" indent="-495300" algn="just">
              <a:lnSpc>
                <a:spcPct val="90000"/>
              </a:lnSpc>
            </a:pPr>
            <a:r>
              <a:rPr lang="en-US" sz="2000" dirty="0" smtClean="0"/>
              <a:t>absence of criteria for funding travel grants</a:t>
            </a:r>
          </a:p>
          <a:p>
            <a:pPr marL="952500" lvl="1" indent="-495300" algn="just">
              <a:lnSpc>
                <a:spcPct val="90000"/>
              </a:lnSpc>
            </a:pPr>
            <a:r>
              <a:rPr lang="en-US" sz="2000" dirty="0" smtClean="0"/>
              <a:t>considering the length of time an organization received funding</a:t>
            </a:r>
          </a:p>
          <a:p>
            <a:pPr marL="952500" lvl="1" indent="-495300" algn="just">
              <a:lnSpc>
                <a:spcPct val="90000"/>
              </a:lnSpc>
            </a:pPr>
            <a:r>
              <a:rPr lang="en-US" sz="2000" dirty="0" smtClean="0"/>
              <a:t>funding criteria that considers amount of organizations past funding to determine eligibility for funding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04800"/>
            <a:ext cx="8077200" cy="1143000"/>
          </a:xfrm>
        </p:spPr>
        <p:txBody>
          <a:bodyPr>
            <a:normAutofit fontScale="90000"/>
          </a:bodyPr>
          <a:lstStyle/>
          <a:p>
            <a:pPr fontAlgn="auto">
              <a:spcAft>
                <a:spcPts val="0"/>
              </a:spcAft>
              <a:defRPr/>
            </a:pPr>
            <a:r>
              <a:rPr lang="en-US" dirty="0" smtClean="0">
                <a:solidFill>
                  <a:schemeClr val="accent1">
                    <a:satMod val="150000"/>
                  </a:schemeClr>
                </a:solidFill>
                <a:latin typeface="+mn-lt"/>
              </a:rPr>
              <a:t>Practical Application of Decisions </a:t>
            </a:r>
          </a:p>
        </p:txBody>
      </p:sp>
      <p:sp>
        <p:nvSpPr>
          <p:cNvPr id="14339" name="Rectangle 3"/>
          <p:cNvSpPr>
            <a:spLocks noGrp="1" noChangeArrowheads="1"/>
          </p:cNvSpPr>
          <p:nvPr>
            <p:ph idx="1"/>
          </p:nvPr>
        </p:nvSpPr>
        <p:spPr>
          <a:xfrm>
            <a:off x="914400" y="1600200"/>
            <a:ext cx="7772400" cy="4876800"/>
          </a:xfrm>
        </p:spPr>
        <p:txBody>
          <a:bodyPr/>
          <a:lstStyle/>
          <a:p>
            <a:pPr marL="533400" indent="-533400" algn="just">
              <a:lnSpc>
                <a:spcPct val="80000"/>
              </a:lnSpc>
            </a:pPr>
            <a:r>
              <a:rPr lang="en-US" sz="2000" smtClean="0"/>
              <a:t>What does it mean to operate in a viewpoint neutral manner?</a:t>
            </a:r>
          </a:p>
          <a:p>
            <a:pPr marL="533400" indent="-533400" algn="just">
              <a:lnSpc>
                <a:spcPct val="80000"/>
              </a:lnSpc>
              <a:buFont typeface="Wingdings" pitchFamily="2" charset="2"/>
              <a:buNone/>
            </a:pPr>
            <a:endParaRPr lang="en-US" sz="2000" smtClean="0"/>
          </a:p>
          <a:p>
            <a:pPr marL="952500" lvl="1" indent="-495300" algn="just">
              <a:lnSpc>
                <a:spcPct val="80000"/>
              </a:lnSpc>
            </a:pPr>
            <a:r>
              <a:rPr lang="en-US" sz="2000" smtClean="0"/>
              <a:t>May NOT consider the viewpoint espoused by the group</a:t>
            </a:r>
          </a:p>
          <a:p>
            <a:pPr marL="952500" lvl="1" indent="-495300" algn="just">
              <a:lnSpc>
                <a:spcPct val="80000"/>
              </a:lnSpc>
            </a:pPr>
            <a:endParaRPr lang="en-US" sz="2000" smtClean="0"/>
          </a:p>
          <a:p>
            <a:pPr marL="952500" lvl="1" indent="-495300" algn="just">
              <a:lnSpc>
                <a:spcPct val="80000"/>
              </a:lnSpc>
            </a:pPr>
            <a:r>
              <a:rPr lang="en-US" sz="2000" smtClean="0"/>
              <a:t>Decision makers cannot have unbridled discretion – there must be objective rules in place</a:t>
            </a:r>
          </a:p>
          <a:p>
            <a:pPr marL="952500" lvl="1" indent="-495300" algn="just">
              <a:lnSpc>
                <a:spcPct val="80000"/>
              </a:lnSpc>
            </a:pPr>
            <a:endParaRPr lang="en-US" sz="2000" smtClean="0"/>
          </a:p>
          <a:p>
            <a:pPr marL="952500" lvl="1" indent="-495300" algn="just">
              <a:lnSpc>
                <a:spcPct val="80000"/>
              </a:lnSpc>
            </a:pPr>
            <a:r>
              <a:rPr lang="en-US" sz="2000" smtClean="0"/>
              <a:t>Checks and balances must be in place: appeal process, including appeal to Chancellor</a:t>
            </a:r>
          </a:p>
          <a:p>
            <a:pPr marL="952500" lvl="1" indent="-495300" algn="just">
              <a:lnSpc>
                <a:spcPct val="80000"/>
              </a:lnSpc>
            </a:pPr>
            <a:endParaRPr lang="en-US" sz="2000" smtClean="0"/>
          </a:p>
          <a:p>
            <a:pPr marL="952500" lvl="1" indent="-495300" algn="just">
              <a:lnSpc>
                <a:spcPct val="80000"/>
              </a:lnSpc>
            </a:pPr>
            <a:r>
              <a:rPr lang="en-US" sz="2000" smtClean="0"/>
              <a:t>Compare grant amounts to determine whether similar RSOs were treated equally (be careful about what “similar” means). Similarity should be judged by requests, not the organization’s purpose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246187"/>
          </a:xfrm>
        </p:spPr>
        <p:txBody>
          <a:bodyPr>
            <a:normAutofit fontScale="90000"/>
          </a:bodyPr>
          <a:lstStyle/>
          <a:p>
            <a:pPr fontAlgn="auto">
              <a:spcAft>
                <a:spcPts val="0"/>
              </a:spcAft>
              <a:defRPr/>
            </a:pPr>
            <a:r>
              <a:rPr lang="en-US" dirty="0" smtClean="0">
                <a:solidFill>
                  <a:schemeClr val="accent1">
                    <a:satMod val="150000"/>
                  </a:schemeClr>
                </a:solidFill>
                <a:latin typeface="+mn-lt"/>
              </a:rPr>
              <a:t>Practical Applications- Continued</a:t>
            </a:r>
            <a:endParaRPr lang="en-US" dirty="0">
              <a:solidFill>
                <a:schemeClr val="accent1">
                  <a:satMod val="150000"/>
                </a:schemeClr>
              </a:solidFill>
              <a:latin typeface="+mn-lt"/>
            </a:endParaRPr>
          </a:p>
        </p:txBody>
      </p:sp>
      <p:sp>
        <p:nvSpPr>
          <p:cNvPr id="15363" name="Content Placeholder 2"/>
          <p:cNvSpPr>
            <a:spLocks noGrp="1"/>
          </p:cNvSpPr>
          <p:nvPr>
            <p:ph idx="1"/>
          </p:nvPr>
        </p:nvSpPr>
        <p:spPr/>
        <p:txBody>
          <a:bodyPr/>
          <a:lstStyle/>
          <a:p>
            <a:pPr marL="952500" lvl="1" indent="-495300" algn="just">
              <a:lnSpc>
                <a:spcPct val="80000"/>
              </a:lnSpc>
              <a:buFont typeface="Wingdings" pitchFamily="2" charset="2"/>
              <a:buNone/>
            </a:pPr>
            <a:endParaRPr lang="en-US" sz="2000" smtClean="0"/>
          </a:p>
          <a:p>
            <a:pPr marL="952500" lvl="1" indent="-495300" algn="just">
              <a:lnSpc>
                <a:spcPct val="80000"/>
              </a:lnSpc>
            </a:pPr>
            <a:r>
              <a:rPr lang="en-US" sz="2000" smtClean="0"/>
              <a:t>Establish eligibility criteria that are neutral on their face: must be unrelated to viewpoint/content of group’s speech and do not have effect of excluding unpopular minority viewpoints (e.g., must have X number of members to qualify for funding (different than requirements to organize))</a:t>
            </a:r>
          </a:p>
          <a:p>
            <a:pPr marL="952500" lvl="1" indent="-495300" algn="just">
              <a:lnSpc>
                <a:spcPct val="80000"/>
              </a:lnSpc>
            </a:pPr>
            <a:endParaRPr lang="en-US" sz="2000" smtClean="0"/>
          </a:p>
          <a:p>
            <a:pPr marL="952500" lvl="1" indent="-495300" algn="just">
              <a:lnSpc>
                <a:spcPct val="80000"/>
              </a:lnSpc>
            </a:pPr>
            <a:r>
              <a:rPr lang="en-US" sz="2000" smtClean="0"/>
              <a:t>Most importantly, consider use of the funding application and attached budget(s), and apply common sense to those documents to determine whether to grant funding</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77813"/>
            <a:ext cx="8382000" cy="1143000"/>
          </a:xfrm>
        </p:spPr>
        <p:txBody>
          <a:bodyPr>
            <a:normAutofit fontScale="90000"/>
          </a:bodyPr>
          <a:lstStyle/>
          <a:p>
            <a:pPr fontAlgn="auto">
              <a:spcAft>
                <a:spcPts val="0"/>
              </a:spcAft>
              <a:defRPr/>
            </a:pPr>
            <a:r>
              <a:rPr lang="en-US" dirty="0" smtClean="0">
                <a:solidFill>
                  <a:schemeClr val="accent1">
                    <a:satMod val="150000"/>
                  </a:schemeClr>
                </a:solidFill>
                <a:latin typeface="+mn-lt"/>
              </a:rPr>
              <a:t>Practical Applications – Continued</a:t>
            </a:r>
          </a:p>
        </p:txBody>
      </p:sp>
      <p:sp>
        <p:nvSpPr>
          <p:cNvPr id="16387" name="Rectangle 3"/>
          <p:cNvSpPr>
            <a:spLocks noGrp="1" noChangeArrowheads="1"/>
          </p:cNvSpPr>
          <p:nvPr>
            <p:ph idx="1"/>
          </p:nvPr>
        </p:nvSpPr>
        <p:spPr/>
        <p:txBody>
          <a:bodyPr/>
          <a:lstStyle/>
          <a:p>
            <a:pPr algn="just">
              <a:lnSpc>
                <a:spcPct val="90000"/>
              </a:lnSpc>
            </a:pPr>
            <a:r>
              <a:rPr lang="en-US" sz="2000" smtClean="0"/>
              <a:t>Potential VPN violations:</a:t>
            </a:r>
          </a:p>
          <a:p>
            <a:pPr algn="just">
              <a:lnSpc>
                <a:spcPct val="90000"/>
              </a:lnSpc>
              <a:buFont typeface="Wingdings" pitchFamily="2" charset="2"/>
              <a:buNone/>
            </a:pPr>
            <a:endParaRPr lang="en-US" sz="2000" smtClean="0"/>
          </a:p>
          <a:p>
            <a:pPr lvl="1" algn="just">
              <a:lnSpc>
                <a:spcPct val="90000"/>
              </a:lnSpc>
            </a:pPr>
            <a:r>
              <a:rPr lang="en-US" sz="2000" smtClean="0"/>
              <a:t>Ignoring eligibility/funding criteria</a:t>
            </a:r>
          </a:p>
          <a:p>
            <a:pPr lvl="1" algn="just">
              <a:lnSpc>
                <a:spcPct val="90000"/>
              </a:lnSpc>
              <a:buFont typeface="Wingdings" pitchFamily="2" charset="2"/>
              <a:buNone/>
            </a:pPr>
            <a:endParaRPr lang="en-US" sz="2000" smtClean="0"/>
          </a:p>
          <a:p>
            <a:pPr lvl="1" algn="just">
              <a:lnSpc>
                <a:spcPct val="90000"/>
              </a:lnSpc>
            </a:pPr>
            <a:r>
              <a:rPr lang="en-US" sz="2000" smtClean="0"/>
              <a:t>Considering longevity or past funding (using past funding as the minimum the group can receive for next year)</a:t>
            </a:r>
          </a:p>
          <a:p>
            <a:pPr lvl="1" algn="just">
              <a:lnSpc>
                <a:spcPct val="90000"/>
              </a:lnSpc>
              <a:buFont typeface="Wingdings" pitchFamily="2" charset="2"/>
              <a:buNone/>
            </a:pPr>
            <a:endParaRPr lang="en-US" sz="2000" smtClean="0"/>
          </a:p>
          <a:p>
            <a:pPr lvl="1" algn="just">
              <a:lnSpc>
                <a:spcPct val="90000"/>
              </a:lnSpc>
            </a:pPr>
            <a:r>
              <a:rPr lang="en-US" sz="2000" smtClean="0"/>
              <a:t>Considering the purpose of group, its members’ opinions or political activities, success of group’s mission</a:t>
            </a:r>
          </a:p>
          <a:p>
            <a:pPr lvl="1" algn="just">
              <a:lnSpc>
                <a:spcPct val="90000"/>
              </a:lnSpc>
            </a:pPr>
            <a:endParaRPr lang="en-US" sz="2000" smtClean="0"/>
          </a:p>
          <a:p>
            <a:pPr lvl="1" algn="just">
              <a:lnSpc>
                <a:spcPct val="90000"/>
              </a:lnSpc>
            </a:pPr>
            <a:endParaRPr lang="en-US" sz="2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5A6378"/>
      </a:dk2>
      <a:lt2>
        <a:srgbClr val="D4D4D6"/>
      </a:lt2>
      <a:accent1>
        <a:srgbClr val="F0AD00"/>
      </a:accent1>
      <a:accent2>
        <a:srgbClr val="F0AD00"/>
      </a:accent2>
      <a:accent3>
        <a:srgbClr val="F0AD00"/>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0AD00"/>
    </a:accent1>
    <a:accent2>
      <a:srgbClr val="F0AD00"/>
    </a:accent2>
    <a:accent3>
      <a:srgbClr val="F0AD00"/>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0AD00"/>
    </a:accent1>
    <a:accent2>
      <a:srgbClr val="F0AD00"/>
    </a:accent2>
    <a:accent3>
      <a:srgbClr val="F0AD00"/>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1783</TotalTime>
  <Words>853</Words>
  <Application>Microsoft Office PowerPoint</Application>
  <PresentationFormat>On-screen Show (4:3)</PresentationFormat>
  <Paragraphs>123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Viewpoint Neutrality Training for UW System SUFAC Advisors</vt:lpstr>
      <vt:lpstr>Introduction </vt:lpstr>
      <vt:lpstr>History of Southworth</vt:lpstr>
      <vt:lpstr>Southworth History – Continued</vt:lpstr>
      <vt:lpstr>Southworth History – Continued</vt:lpstr>
      <vt:lpstr>Southworth History – Continued</vt:lpstr>
      <vt:lpstr>Practical Application of Decisions </vt:lpstr>
      <vt:lpstr>Practical Applications- Continued</vt:lpstr>
      <vt:lpstr>Practical Applications – Continued</vt:lpstr>
      <vt:lpstr>Practical Applications - Continued</vt:lpstr>
      <vt:lpstr>Test</vt:lpstr>
      <vt:lpstr>Test, cont.</vt:lpstr>
      <vt:lpstr>Test, cont.</vt:lpstr>
      <vt:lpstr>Test, cont.</vt:lpstr>
      <vt:lpstr>Test, cont.</vt:lpstr>
      <vt:lpstr>Test, cont.</vt:lpstr>
      <vt:lpstr>Test, cont.</vt:lpstr>
      <vt:lpstr>Test, cont.</vt:lpstr>
      <vt:lpstr>Test, cont.</vt:lpstr>
      <vt:lpstr>Test, cont.</vt:lpstr>
      <vt:lpstr>Test, cont.</vt:lpstr>
    </vt:vector>
  </TitlesOfParts>
  <Company>UW-Milwaukee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Viewpoint Neutrality Training for Student Association</dc:title>
  <dc:creator>candres</dc:creator>
  <cp:lastModifiedBy>Windows User</cp:lastModifiedBy>
  <cp:revision>49</cp:revision>
  <dcterms:created xsi:type="dcterms:W3CDTF">2007-09-12T14:17:51Z</dcterms:created>
  <dcterms:modified xsi:type="dcterms:W3CDTF">2011-10-12T19:48:58Z</dcterms:modified>
</cp:coreProperties>
</file>